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88" d="100"/>
          <a:sy n="88" d="100"/>
        </p:scale>
        <p:origin x="-126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4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D1A184-4286-46D3-934B-CEC8EAD3FB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465F3E1-FAB6-489E-95CF-A54B0E020908}" type="datetimeFigureOut">
              <a:rPr lang="ru-RU"/>
              <a:pPr/>
              <a:t>05.02.2014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383714-6ADB-44AD-85D5-ED48EEF9B435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86FBA-3DA1-466B-A28B-BD70044C4C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55D47-D152-4B0D-B2B1-71CBFF810F5F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549C1-D158-46E5-8802-1B594ED717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B7AB4-C256-449B-95C0-86056358087E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55252-9881-4191-9A42-6ED0B02F60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FE86A0-5D33-4520-A115-73D27348ABCA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91463-4A5C-4295-BA91-11DCF7D962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4DC2E-EA69-4F4F-8B63-05FEE0C126C7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38CE-32CB-44B1-BD60-13686658C0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DB1B3-C7FD-4892-89E3-4E905FB6CF98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32D91-D9E2-4034-8974-D0B8135BA6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4C22B2-4589-4353-A428-8071CB436761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67078-A8B6-4FD5-A47E-97FB7D79FD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81967-4931-452A-9458-19A453E88AC9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B4559-E085-425B-BAEE-6328550591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F047F-F15D-4C2D-83C3-F6EA48938367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91DD5-F640-4C4E-9A83-64F338858B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EE042D-1159-4C94-AC4E-30E83988C48F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C99E9-EED3-4886-8C53-D1643B6E07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3A4839F-91DC-41AD-A31B-7E3EDBFD4743}" type="datetimeFigureOut">
              <a:rPr lang="ru-RU"/>
              <a:pPr/>
              <a:t>05.02.2014</a:t>
            </a:fld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575A111-9BB6-4332-B13D-49FC0553D4A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57290" y="2918154"/>
            <a:ext cx="4929222" cy="622877"/>
          </a:xfrm>
          <a:noFill/>
          <a:ln/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sz="4000" b="1" i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по Р. </a:t>
            </a:r>
            <a:r>
              <a:rPr lang="ru-RU" sz="4000" b="1" i="1" kern="120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Стернбергу</a:t>
            </a:r>
            <a:endParaRPr lang="ru-RU" sz="4000" b="1" i="1" kern="12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8072462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Модель биполярных параметров интеллекта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70"/>
            <a:ext cx="8229600" cy="5197493"/>
          </a:xfrm>
          <a:noFill/>
          <a:ln/>
        </p:spPr>
        <p:txBody>
          <a:bodyPr rtlCol="0">
            <a:normAutofit fontScale="5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	</a:t>
            </a:r>
            <a:r>
              <a:rPr lang="ru-RU" sz="4400" b="1" kern="12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К сфере взаимодействия интеллекта с окружающим миром относятся такие проявления, как практический и социальный интеллект. По мнению </a:t>
            </a:r>
            <a:r>
              <a:rPr lang="ru-RU" sz="4400" b="1" kern="1200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Стернберга</a:t>
            </a:r>
            <a:r>
              <a:rPr lang="ru-RU" sz="4400" b="1" kern="12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, интеллект служит целям обеспечения отношений индивида с внешней средой. </a:t>
            </a: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sz="4400" b="1" kern="12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	Он выделяет три типа таких отношений: </a:t>
            </a: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sz="4400" b="1" kern="12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- адаптацию, </a:t>
            </a: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sz="4400" b="1" kern="12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- внутренний выбор,</a:t>
            </a: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sz="4400" b="1" kern="12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- конструирование. </a:t>
            </a:r>
          </a:p>
          <a:p>
            <a:pPr algn="just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sz="4400" b="1" kern="12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	В адаптивной функции интеллекта </a:t>
            </a:r>
            <a:r>
              <a:rPr lang="ru-RU" sz="4400" b="1" kern="1200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Стернберг</a:t>
            </a:r>
            <a:r>
              <a:rPr lang="ru-RU" sz="4400" b="1" kern="12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 видит причину </a:t>
            </a:r>
            <a:r>
              <a:rPr lang="ru-RU" sz="4400" b="1" kern="1200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критериальных</a:t>
            </a:r>
            <a:r>
              <a:rPr lang="ru-RU" sz="4400" b="1" kern="12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+mn-lt"/>
                <a:ea typeface="+mn-ea"/>
                <a:cs typeface="+mn-cs"/>
              </a:rPr>
              <a:t> различий в его структуре. В частности, высокая ценность времени, признанная западной культурой, объясняет, с его точки зрения, почему тесты интеллекта включают лимит времени и выявляют временные параметры. Медленные и осторожные испытуемые остаются в проигрыше.</a:t>
            </a:r>
            <a:endParaRPr lang="ru-RU" sz="4400" b="1" kern="12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85918" y="714356"/>
            <a:ext cx="5686436" cy="5340369"/>
          </a:xfrm>
          <a:noFill/>
          <a:ln/>
        </p:spPr>
        <p:txBody>
          <a:bodyPr rtlCol="0"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	</a:t>
            </a:r>
            <a:r>
              <a:rPr lang="ru-RU" sz="8000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Можно оценить теорию </a:t>
            </a:r>
            <a:r>
              <a:rPr lang="ru-RU" sz="8000" b="1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Стернберга</a:t>
            </a:r>
            <a:r>
              <a:rPr lang="ru-RU" sz="8000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 как проявление «постмодернизма» в исследованиях психометрического интеллекта. </a:t>
            </a: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ru-RU" b="1" kern="1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428604"/>
            <a:ext cx="8229600" cy="5857916"/>
          </a:xfrm>
          <a:noFill/>
          <a:ln/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kern="1200" dirty="0"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b="1" kern="1200" dirty="0">
                <a:effectLst/>
                <a:latin typeface="+mn-lt"/>
                <a:ea typeface="+mn-ea"/>
                <a:cs typeface="+mn-cs"/>
              </a:rPr>
              <a:t>Экспериментально эксперты-психологи и неспециалисты  должны были перечислить свойства человека, а также виды человеческой деятельности, в которых проявлялись «интеллект», «отсутствие интеллекта», «шкальный интеллект», «</a:t>
            </a:r>
            <a:r>
              <a:rPr lang="ru-RU" b="1" kern="1200" dirty="0" err="1">
                <a:effectLst/>
                <a:latin typeface="+mn-lt"/>
                <a:ea typeface="+mn-ea"/>
                <a:cs typeface="+mn-cs"/>
              </a:rPr>
              <a:t>интеллект</a:t>
            </a:r>
            <a:r>
              <a:rPr lang="ru-RU" b="1" kern="1200" dirty="0">
                <a:effectLst/>
                <a:latin typeface="+mn-lt"/>
                <a:ea typeface="+mn-ea"/>
                <a:cs typeface="+mn-cs"/>
              </a:rPr>
              <a:t> в повседневной жизни». </a:t>
            </a:r>
          </a:p>
          <a:p>
            <a:pPr algn="ctr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dirty="0">
                <a:effectLst/>
                <a:latin typeface="+mn-lt"/>
                <a:ea typeface="+mn-ea"/>
                <a:cs typeface="+mn-cs"/>
              </a:rPr>
              <a:t>	</a:t>
            </a:r>
          </a:p>
          <a:p>
            <a:pPr algn="ctr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Затем испытуемые оценивали по 7-балльной шкале, насколько эти особенности присущи «</a:t>
            </a:r>
            <a:r>
              <a:rPr lang="ru-RU" kern="1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идеально умному человеку</a:t>
            </a:r>
            <a:r>
              <a:rPr lang="ru-RU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».</a:t>
            </a:r>
            <a:endParaRPr lang="ru-RU" b="1" kern="1200" dirty="0"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3000372"/>
            <a:ext cx="8229600" cy="3543312"/>
          </a:xfrm>
          <a:noFill/>
          <a:ln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	</a:t>
            </a:r>
            <a:r>
              <a:rPr lang="ru-RU" b="1" kern="1200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 группе неспециалистов выделились три фактора: </a:t>
            </a:r>
          </a:p>
          <a:p>
            <a:pPr marL="514350" indent="-514350" fontAlgn="auto"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defRPr/>
            </a:pPr>
            <a:r>
              <a:rPr lang="ru-RU" b="1" kern="1200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способность к решению проблем практического характера; </a:t>
            </a:r>
          </a:p>
          <a:p>
            <a:pPr marL="514350" indent="-514350" fontAlgn="auto"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defRPr/>
            </a:pPr>
            <a:r>
              <a:rPr lang="ru-RU" b="1" kern="1200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«вербальные способности»; </a:t>
            </a:r>
          </a:p>
          <a:p>
            <a:pPr marL="514350" indent="-514350" fontAlgn="auto"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defRPr/>
            </a:pPr>
            <a:r>
              <a:rPr lang="ru-RU" b="1" kern="1200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«социальная компетентность».</a:t>
            </a:r>
            <a:endParaRPr lang="ru-RU" b="1" kern="1200" spc="50" dirty="0">
              <a:ln w="11430">
                <a:solidFill>
                  <a:schemeClr val="tx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214313"/>
            <a:ext cx="8229600" cy="6357937"/>
          </a:xfrm>
        </p:spPr>
        <p:txBody>
          <a:bodyPr>
            <a:normAutofit/>
          </a:bodyPr>
          <a:lstStyle/>
          <a:p>
            <a:pPr algn="r">
              <a:buFontTx/>
              <a:buNone/>
            </a:pPr>
            <a:r>
              <a:rPr lang="ru-RU"/>
              <a:t>	</a:t>
            </a:r>
            <a:r>
              <a:rPr lang="ru-RU" b="1">
                <a:cs typeface="Tahoma" pitchFamily="34" charset="0"/>
              </a:rPr>
              <a:t>На основе данных экспертов можно выделить три фактора:</a:t>
            </a:r>
          </a:p>
          <a:p>
            <a:pPr algn="r">
              <a:buFontTx/>
              <a:buNone/>
            </a:pPr>
            <a:endParaRPr lang="ru-RU" b="1"/>
          </a:p>
          <a:p>
            <a:pPr algn="r">
              <a:buFontTx/>
              <a:buNone/>
            </a:pPr>
            <a:endParaRPr lang="ru-RU" b="1"/>
          </a:p>
          <a:p>
            <a:pPr algn="r">
              <a:buFontTx/>
              <a:buNone/>
            </a:pPr>
            <a:endParaRPr lang="ru-RU" b="1"/>
          </a:p>
          <a:p>
            <a:pPr algn="r">
              <a:buFontTx/>
              <a:buNone/>
            </a:pPr>
            <a:endParaRPr lang="ru-RU" b="1"/>
          </a:p>
          <a:p>
            <a:pPr algn="r">
              <a:buFontTx/>
              <a:buNone/>
            </a:pPr>
            <a:endParaRPr lang="ru-RU" b="1"/>
          </a:p>
          <a:p>
            <a:pPr algn="r">
              <a:buFontTx/>
              <a:buNone/>
            </a:pPr>
            <a:endParaRPr lang="ru-RU" b="1"/>
          </a:p>
          <a:p>
            <a:pPr algn="r">
              <a:buFont typeface="Arial" charset="0"/>
              <a:buAutoNum type="arabicParenR"/>
            </a:pPr>
            <a:r>
              <a:rPr lang="ru-RU" b="1"/>
              <a:t>«вербальные способности»; </a:t>
            </a:r>
          </a:p>
          <a:p>
            <a:pPr algn="r">
              <a:buFont typeface="Arial" charset="0"/>
              <a:buAutoNum type="arabicParenR"/>
            </a:pPr>
            <a:r>
              <a:rPr lang="ru-RU" b="1"/>
              <a:t>способность к решению задач; </a:t>
            </a:r>
          </a:p>
          <a:p>
            <a:pPr algn="r">
              <a:buFont typeface="Arial" charset="0"/>
              <a:buAutoNum type="arabicParenR"/>
            </a:pPr>
            <a:r>
              <a:rPr lang="ru-RU" b="1"/>
              <a:t>практический интеллект.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63" y="500063"/>
            <a:ext cx="8229600" cy="575786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/>
              <a:t>	</a:t>
            </a:r>
            <a:r>
              <a:rPr lang="ru-RU" sz="4400" b="1">
                <a:solidFill>
                  <a:schemeClr val="bg1"/>
                </a:solidFill>
              </a:rPr>
              <a:t>Также эксперты должны были по 9-балльной шкале оценить соответствие этих характеристик образам «мудрого», «умного», «креативного» человека.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400" b="1">
                <a:solidFill>
                  <a:schemeClr val="bg1"/>
                </a:solidFill>
              </a:rPr>
              <a:t>	</a:t>
            </a:r>
            <a:r>
              <a:rPr lang="ru-RU" sz="4400" b="1"/>
              <a:t>В результате были выявлены три биполярных параметра</a:t>
            </a:r>
            <a:r>
              <a:rPr lang="ru-RU" sz="4400" b="1">
                <a:solidFill>
                  <a:schemeClr val="bg1"/>
                </a:solidFill>
              </a:rPr>
              <a:t>, описывающих интеллект.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50" y="357188"/>
            <a:ext cx="8686800" cy="58404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i="1"/>
              <a:t>Биполярные параметры, описывающие интеллект: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700"/>
          </a:p>
          <a:p>
            <a:pPr>
              <a:lnSpc>
                <a:spcPct val="90000"/>
              </a:lnSpc>
            </a:pPr>
            <a:r>
              <a:rPr lang="ru-RU" sz="2700" i="1" u="sng"/>
              <a:t>Способность к решению практических задач </a:t>
            </a:r>
            <a:r>
              <a:rPr lang="ru-RU" sz="2700"/>
              <a:t>(практичность, разумность, гибкость в применении знаний) — вербальная способность (ясность и беглость речи). </a:t>
            </a:r>
          </a:p>
          <a:p>
            <a:pPr>
              <a:lnSpc>
                <a:spcPct val="90000"/>
              </a:lnSpc>
            </a:pPr>
            <a:r>
              <a:rPr lang="ru-RU" sz="2700" i="1" u="sng"/>
              <a:t>Интеллектуальная интеграция </a:t>
            </a:r>
            <a:r>
              <a:rPr lang="ru-RU" sz="2700"/>
              <a:t>(способность видеть различия и согласовывать разные точки зрения) — целенаправленность (селективный поиск информации, настойчивость). </a:t>
            </a:r>
          </a:p>
          <a:p>
            <a:pPr>
              <a:lnSpc>
                <a:spcPct val="90000"/>
              </a:lnSpc>
            </a:pPr>
            <a:r>
              <a:rPr lang="ru-RU" sz="2700" i="1" u="sng"/>
              <a:t>Контекстуальный интеллект</a:t>
            </a:r>
            <a:r>
              <a:rPr lang="ru-RU" sz="2700"/>
              <a:t> (знание о мире, умение пользоваться личным опытом) — текучее мышление (сообразительность, быстрота мышления, умение мыслить абстрактно).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914400" y="0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/>
              <a:t>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/>
              <a:t>Очередной ступенью развития концепции Стернберга стала теория «ментального управления» или «государственного управления в структуре интеллекта».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/>
              <a:t>Система управления может быть переведена на язык описания интеллектуального поведения отдельного индивида.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92100"/>
            <a:ext cx="8229600" cy="965200"/>
          </a:xfrm>
        </p:spPr>
        <p:txBody>
          <a:bodyPr>
            <a:normAutofit/>
          </a:bodyPr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 b="1" u="sng"/>
              <a:t>Функции</a:t>
            </a:r>
            <a:r>
              <a:rPr lang="ru-RU" sz="4000" b="1"/>
              <a:t>:                   </a:t>
            </a:r>
            <a:r>
              <a:rPr lang="ru-RU" sz="4000" b="1" u="sng"/>
              <a:t>Уровни</a:t>
            </a:r>
            <a:r>
              <a:rPr lang="ru-RU" sz="4000" b="1"/>
              <a:t>: 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30723" name="Содержимое 2"/>
          <p:cNvSpPr>
            <a:spLocks noGrp="1"/>
          </p:cNvSpPr>
          <p:nvPr>
            <p:ph idx="4294967295"/>
          </p:nvPr>
        </p:nvSpPr>
        <p:spPr>
          <a:xfrm>
            <a:off x="500063" y="2857500"/>
            <a:ext cx="8229600" cy="34718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1) законодательная;                  1) глобальный; </a:t>
            </a:r>
          </a:p>
          <a:p>
            <a:pPr>
              <a:buFontTx/>
              <a:buNone/>
            </a:pPr>
            <a:r>
              <a:rPr lang="ru-RU"/>
              <a:t> </a:t>
            </a:r>
          </a:p>
          <a:p>
            <a:pPr>
              <a:buFontTx/>
              <a:buNone/>
            </a:pPr>
            <a:r>
              <a:rPr lang="ru-RU"/>
              <a:t>2) исполнительная;                    2) локальный. </a:t>
            </a:r>
          </a:p>
          <a:p>
            <a:pPr>
              <a:buFontTx/>
              <a:buNone/>
            </a:pPr>
            <a:r>
              <a:rPr lang="ru-RU"/>
              <a:t> </a:t>
            </a:r>
          </a:p>
          <a:p>
            <a:pPr>
              <a:buFontTx/>
              <a:buNone/>
            </a:pPr>
            <a:r>
              <a:rPr lang="ru-RU"/>
              <a:t>3) судебная (оценочная).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 b="1" u="sng"/>
              <a:t>Формы</a:t>
            </a:r>
            <a:r>
              <a:rPr lang="ru-RU" sz="4000" b="1"/>
              <a:t>:                        </a:t>
            </a:r>
            <a:r>
              <a:rPr lang="ru-RU" sz="4000" b="1" u="sng"/>
              <a:t>Сферы</a:t>
            </a:r>
            <a:r>
              <a:rPr lang="ru-RU" sz="4000" b="1"/>
              <a:t>: 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3174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25066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 1) монархическая;                   1) внутренняя; </a:t>
            </a:r>
          </a:p>
          <a:p>
            <a:pPr>
              <a:buFontTx/>
              <a:buNone/>
            </a:pPr>
            <a:r>
              <a:rPr lang="ru-RU"/>
              <a:t> 2) иерархическая;                     2) внешняя; </a:t>
            </a:r>
          </a:p>
          <a:p>
            <a:pPr>
              <a:buFontTx/>
              <a:buNone/>
            </a:pPr>
            <a:r>
              <a:rPr lang="ru-RU"/>
              <a:t>3) олигархическая; </a:t>
            </a:r>
          </a:p>
          <a:p>
            <a:pPr>
              <a:buFontTx/>
              <a:buNone/>
            </a:pPr>
            <a:r>
              <a:rPr lang="ru-RU"/>
              <a:t> 4) анархическая.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8"/>
          <p:cNvSpPr txBox="1">
            <a:spLocks noChangeArrowheads="1"/>
          </p:cNvSpPr>
          <p:nvPr/>
        </p:nvSpPr>
        <p:spPr bwMode="auto">
          <a:xfrm>
            <a:off x="4714875" y="2286000"/>
            <a:ext cx="44291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cs typeface="Tahoma" pitchFamily="34" charset="0"/>
              </a:rPr>
              <a:t>объясняет отношения между:</a:t>
            </a:r>
          </a:p>
          <a:p>
            <a:pPr>
              <a:buFontTx/>
              <a:buChar char="-"/>
            </a:pPr>
            <a:r>
              <a:rPr lang="ru-RU" sz="2400">
                <a:solidFill>
                  <a:srgbClr val="FF0000"/>
                </a:solidFill>
                <a:cs typeface="Tahoma" pitchFamily="34" charset="0"/>
              </a:rPr>
              <a:t>интеллектом и ментальными процессами, регулирующими поведение; </a:t>
            </a:r>
          </a:p>
          <a:p>
            <a:pPr>
              <a:buFontTx/>
              <a:buChar char="-"/>
            </a:pPr>
            <a:r>
              <a:rPr lang="ru-RU" sz="2400">
                <a:solidFill>
                  <a:srgbClr val="FF0000"/>
                </a:solidFill>
                <a:cs typeface="Tahoma" pitchFamily="34" charset="0"/>
              </a:rPr>
              <a:t> интеллектом и личным опытом индивида; </a:t>
            </a:r>
          </a:p>
          <a:p>
            <a:pPr>
              <a:buFontTx/>
              <a:buChar char="-"/>
            </a:pPr>
            <a:r>
              <a:rPr lang="ru-RU" sz="2400">
                <a:solidFill>
                  <a:srgbClr val="FF0000"/>
                </a:solidFill>
                <a:cs typeface="Tahoma" pitchFamily="34" charset="0"/>
              </a:rPr>
              <a:t> интеллектом и адаптивным поведением. </a:t>
            </a:r>
          </a:p>
          <a:p>
            <a:pPr>
              <a:buFontTx/>
              <a:buChar char="-"/>
            </a:pPr>
            <a:endParaRPr lang="ru-RU" sz="2400">
              <a:solidFill>
                <a:srgbClr val="FF0000"/>
              </a:solidFill>
              <a:cs typeface="Tahoma" pitchFamily="34" charset="0"/>
            </a:endParaRPr>
          </a:p>
          <a:p>
            <a:pPr>
              <a:buFontTx/>
              <a:buChar char="-"/>
            </a:pPr>
            <a:endParaRPr lang="ru-RU" sz="2400">
              <a:solidFill>
                <a:srgbClr val="FF0000"/>
              </a:solidFill>
              <a:cs typeface="Tahoma" pitchFamily="34" charset="0"/>
            </a:endParaRPr>
          </a:p>
          <a:p>
            <a:r>
              <a:rPr lang="ru-RU" sz="2400">
                <a:solidFill>
                  <a:srgbClr val="FF0000"/>
                </a:solidFill>
                <a:cs typeface="Tahoma" pitchFamily="34" charset="0"/>
              </a:rPr>
              <a:t>Интеллект обеспечивает переработку информации.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28604"/>
            <a:ext cx="880260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Иерархическая </a:t>
            </a: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модель интеллекта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75" y="428625"/>
            <a:ext cx="8229600" cy="4525963"/>
          </a:xfrm>
        </p:spPr>
        <p:txBody>
          <a:bodyPr>
            <a:normAutofit/>
          </a:bodyPr>
          <a:lstStyle/>
          <a:p>
            <a:pPr algn="r">
              <a:buFontTx/>
              <a:buNone/>
            </a:pPr>
            <a:r>
              <a:rPr lang="ru-RU" sz="4800" b="1" u="sng"/>
              <a:t>Ориентация:</a:t>
            </a:r>
            <a:r>
              <a:rPr lang="ru-RU" sz="4800" b="1"/>
              <a:t> </a:t>
            </a:r>
          </a:p>
          <a:p>
            <a:pPr algn="r">
              <a:buFontTx/>
              <a:buNone/>
            </a:pPr>
            <a:r>
              <a:rPr lang="ru-RU" sz="4800" b="1"/>
              <a:t> </a:t>
            </a:r>
          </a:p>
          <a:p>
            <a:pPr algn="r">
              <a:buFont typeface="Arial" charset="0"/>
              <a:buAutoNum type="arabicParenR"/>
            </a:pPr>
            <a:r>
              <a:rPr lang="ru-RU" sz="4800" b="1"/>
              <a:t>консервативная; </a:t>
            </a:r>
          </a:p>
          <a:p>
            <a:pPr algn="r">
              <a:buFontTx/>
              <a:buNone/>
            </a:pPr>
            <a:r>
              <a:rPr lang="ru-RU" sz="4800" b="1"/>
              <a:t>2) прогрессивная.</a:t>
            </a:r>
          </a:p>
          <a:p>
            <a:pPr algn="r"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00063"/>
            <a:ext cx="8401050" cy="56261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000"/>
              <a:t>	</a:t>
            </a:r>
            <a:r>
              <a:rPr lang="ru-RU" sz="3000" b="1"/>
              <a:t>В итоге, для креативности Стернберг выявил четыре биполярных параметра и для мудрости- три. </a:t>
            </a:r>
          </a:p>
          <a:p>
            <a:pPr algn="ctr">
              <a:buFontTx/>
              <a:buNone/>
            </a:pPr>
            <a:r>
              <a:rPr lang="ru-RU" sz="3000" b="1"/>
              <a:t>Креативность коррелировала с интеллектом. Стернбергу не удалось обнаружить различия во взглядах экспертов и дилетантов на значение понятий, характеризующих ум. </a:t>
            </a:r>
          </a:p>
          <a:p>
            <a:pPr algn="ctr">
              <a:buFontTx/>
              <a:buNone/>
            </a:pPr>
            <a:r>
              <a:rPr lang="ru-RU" sz="3000" b="1"/>
              <a:t> </a:t>
            </a:r>
          </a:p>
          <a:p>
            <a:pPr algn="ctr">
              <a:buFontTx/>
              <a:buNone/>
            </a:pPr>
            <a:r>
              <a:rPr lang="ru-RU" sz="3000" b="1"/>
              <a:t>	Эти исследования послужили началом изучения «обыденных концепций интеллекта» в различных странах.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</a:t>
            </a:r>
            <a:r>
              <a:rPr lang="ru-RU">
                <a:latin typeface="Arial" charset="0"/>
              </a:rPr>
              <a:t>пасибо за внимание!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>
                <a:latin typeface="Arial" charset="0"/>
              </a:rPr>
              <a:t>Подготовили</a:t>
            </a:r>
          </a:p>
          <a:p>
            <a:r>
              <a:rPr lang="ru-RU">
                <a:latin typeface="Arial" charset="0"/>
              </a:rPr>
              <a:t>Шевеленко Л., Иванова 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kern="1200" dirty="0">
                <a:effectLst/>
              </a:rPr>
              <a:t>Три </a:t>
            </a:r>
            <a:r>
              <a:rPr lang="ru-RU" sz="3600" b="1" i="1" kern="1200" dirty="0">
                <a:effectLst/>
              </a:rPr>
              <a:t>типа компонентов интеллекта, отвечающих за переработку информации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7250" y="2138363"/>
            <a:ext cx="4214813" cy="1104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Метакомпоненты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928938" y="3571875"/>
            <a:ext cx="4000500" cy="1285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Исполнительные компоненты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72063" y="5286375"/>
            <a:ext cx="3786187" cy="1214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Компоненты приобретения знаний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500" b="1" kern="1200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Метакомпоненты</a:t>
            </a:r>
            <a:endParaRPr lang="ru-RU" sz="5500" b="1" kern="12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700"/>
              <a:t>	</a:t>
            </a:r>
            <a:r>
              <a:rPr lang="ru-RU" sz="2700">
                <a:solidFill>
                  <a:schemeClr val="bg1"/>
                </a:solidFill>
              </a:rPr>
              <a:t>это процессы управления, которые регулируют конкретные процессы переработки информации.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700">
                <a:solidFill>
                  <a:schemeClr val="bg1"/>
                </a:solidFill>
              </a:rPr>
              <a:t>	К их числу относятся: </a:t>
            </a:r>
          </a:p>
          <a:p>
            <a:pPr algn="just">
              <a:lnSpc>
                <a:spcPct val="80000"/>
              </a:lnSpc>
              <a:buFont typeface="Arial" charset="0"/>
              <a:buAutoNum type="arabicParenR"/>
            </a:pPr>
            <a:r>
              <a:rPr lang="ru-RU" sz="2700">
                <a:solidFill>
                  <a:schemeClr val="bg1"/>
                </a:solidFill>
              </a:rPr>
              <a:t>признание существования проблемы; </a:t>
            </a:r>
          </a:p>
          <a:p>
            <a:pPr algn="just">
              <a:lnSpc>
                <a:spcPct val="80000"/>
              </a:lnSpc>
              <a:buFont typeface="Arial" charset="0"/>
              <a:buAutoNum type="arabicParenR"/>
            </a:pPr>
            <a:r>
              <a:rPr lang="ru-RU" sz="2700">
                <a:solidFill>
                  <a:schemeClr val="bg1"/>
                </a:solidFill>
              </a:rPr>
              <a:t>осознание проблемы и отбор процессов, пригодных для ее решения;</a:t>
            </a:r>
          </a:p>
          <a:p>
            <a:pPr algn="just">
              <a:lnSpc>
                <a:spcPct val="80000"/>
              </a:lnSpc>
              <a:buFont typeface="Arial" charset="0"/>
              <a:buAutoNum type="arabicParenR"/>
            </a:pPr>
            <a:r>
              <a:rPr lang="ru-RU" sz="2700">
                <a:solidFill>
                  <a:schemeClr val="bg1"/>
                </a:solidFill>
              </a:rPr>
              <a:t>выбор стратегии; </a:t>
            </a:r>
          </a:p>
          <a:p>
            <a:pPr algn="just">
              <a:lnSpc>
                <a:spcPct val="80000"/>
              </a:lnSpc>
              <a:buFont typeface="Arial" charset="0"/>
              <a:buAutoNum type="arabicParenR"/>
            </a:pPr>
            <a:r>
              <a:rPr lang="ru-RU" sz="2700">
                <a:solidFill>
                  <a:schemeClr val="bg1"/>
                </a:solidFill>
              </a:rPr>
              <a:t>выбор ментальной репрезентации; </a:t>
            </a:r>
          </a:p>
          <a:p>
            <a:pPr algn="just">
              <a:lnSpc>
                <a:spcPct val="80000"/>
              </a:lnSpc>
              <a:buFont typeface="Arial" charset="0"/>
              <a:buAutoNum type="arabicParenR"/>
            </a:pPr>
            <a:r>
              <a:rPr lang="ru-RU" sz="2700">
                <a:solidFill>
                  <a:schemeClr val="bg1"/>
                </a:solidFill>
              </a:rPr>
              <a:t>распределение «умственных ресурсов»; </a:t>
            </a:r>
          </a:p>
          <a:p>
            <a:pPr algn="just">
              <a:lnSpc>
                <a:spcPct val="80000"/>
              </a:lnSpc>
              <a:buFont typeface="Arial" charset="0"/>
              <a:buAutoNum type="arabicParenR"/>
            </a:pPr>
            <a:r>
              <a:rPr lang="ru-RU" sz="2700">
                <a:solidFill>
                  <a:schemeClr val="bg1"/>
                </a:solidFill>
              </a:rPr>
              <a:t>контроль за ходом решения проблем; </a:t>
            </a:r>
          </a:p>
          <a:p>
            <a:pPr algn="just">
              <a:lnSpc>
                <a:spcPct val="80000"/>
              </a:lnSpc>
              <a:buFont typeface="Arial" charset="0"/>
              <a:buAutoNum type="arabicParenR"/>
            </a:pPr>
            <a:r>
              <a:rPr lang="ru-RU" sz="2700">
                <a:solidFill>
                  <a:schemeClr val="bg1"/>
                </a:solidFill>
              </a:rPr>
              <a:t>оценка эффективности решения.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14290"/>
            <a:ext cx="8229600" cy="1143000"/>
          </a:xfrm>
          <a:noFill/>
          <a:ln/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kern="12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Исполнительные компоненты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625" y="2143125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chemeClr val="bg1"/>
                </a:solidFill>
              </a:rPr>
              <a:t>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chemeClr val="bg1"/>
                </a:solidFill>
              </a:rPr>
              <a:t>это процессы более низкого уровня иерархии.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chemeClr val="bg1"/>
                </a:solidFill>
              </a:rPr>
              <a:t>В частности, в так называемый процесс «индуктивного мышления» входят, по мнению Стернберга, кодирование, выявление отношений, приведение в соответствие, применение сравнения, обоснование,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noFill/>
          <a:ln/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Компоненты приобретения знаний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2643182"/>
            <a:ext cx="8229600" cy="3643362"/>
          </a:xfrm>
          <a:noFill/>
          <a:ln/>
        </p:spPr>
        <p:txBody>
          <a:bodyPr rtlCol="0"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	</a:t>
            </a: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необходимы </a:t>
            </a: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для того, чтобы субъект научился делать то, что делают </a:t>
            </a:r>
            <a:r>
              <a:rPr lang="ru-RU" b="1" kern="120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метакомпоненты</a:t>
            </a: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 и исполнительные компоненты. </a:t>
            </a:r>
            <a:endParaRPr lang="ru-RU" b="1" kern="1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	</a:t>
            </a:r>
            <a:r>
              <a:rPr lang="ru-RU" b="1" kern="120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Стернберг</a:t>
            </a: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относит к их числу: </a:t>
            </a:r>
            <a:endParaRPr lang="ru-RU" b="1" kern="12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514350" indent="-514350" fontAlgn="auto"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defRPr/>
            </a:pP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избирательное </a:t>
            </a: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кодирование; </a:t>
            </a:r>
            <a:endParaRPr lang="ru-RU" b="1" kern="12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514350" indent="-514350" fontAlgn="auto"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defRPr/>
            </a:pP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избирательное </a:t>
            </a: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комбинирование; </a:t>
            </a:r>
            <a:endParaRPr lang="ru-RU" b="1" kern="12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514350" indent="-514350" fontAlgn="auto"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defRPr/>
            </a:pP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избирательное </a:t>
            </a:r>
            <a:r>
              <a:rPr lang="ru-RU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сравнение.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313" y="0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/>
              <a:t>	</a:t>
            </a:r>
            <a:r>
              <a:rPr lang="ru-RU" sz="2000">
                <a:cs typeface="Tahoma" pitchFamily="34" charset="0"/>
              </a:rPr>
              <a:t>В ходе решения задачи компоненты работают согласованно: метакомпоненты регулируют функционирование исполнительных компонент и «познавательных», а те в свою очередь обеспечивают обратную связь для метакомпонент.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>
                <a:cs typeface="Tahoma" pitchFamily="34" charset="0"/>
              </a:rPr>
              <a:t> 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>
                <a:cs typeface="Tahoma" pitchFamily="34" charset="0"/>
              </a:rPr>
              <a:t>	Наиболее детально и обоснованно в концепции Р. Стернберга описан </a:t>
            </a:r>
            <a:r>
              <a:rPr lang="ru-RU" sz="2000" i="1">
                <a:cs typeface="Tahoma" pitchFamily="34" charset="0"/>
              </a:rPr>
              <a:t>уровень метакомпонент</a:t>
            </a:r>
            <a:r>
              <a:rPr lang="ru-RU" sz="2000">
                <a:cs typeface="Tahoma" pitchFamily="34" charset="0"/>
              </a:rPr>
              <a:t>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>
                <a:cs typeface="Tahoma" pitchFamily="34" charset="0"/>
              </a:rPr>
              <a:t>	Он полагает, что основная трудность при решении задач состоит не в самом решении, а в правильном понимании сути задачи.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>
                <a:cs typeface="Tahoma" pitchFamily="34" charset="0"/>
              </a:rPr>
              <a:t>	Так, дети-олигофрены отличаются от нормальных детей тем, что нуждаются в полном и ясном объяснении условия задачи и путей ее решения. </a:t>
            </a:r>
            <a:br>
              <a:rPr lang="ru-RU" sz="2000">
                <a:cs typeface="Tahoma" pitchFamily="34" charset="0"/>
              </a:rPr>
            </a:br>
            <a:endParaRPr lang="ru-RU" sz="2000">
              <a:cs typeface="Tahoma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>
                <a:cs typeface="Tahoma" pitchFamily="34" charset="0"/>
              </a:rPr>
              <a:t>	Таким образом, интеллект есть способность учиться и решать задачи в условиях неполного объяснения.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0" y="142852"/>
            <a:ext cx="4429124" cy="7358114"/>
          </a:xfrm>
          <a:noFill/>
          <a:ln/>
        </p:spPr>
        <p:txBody>
          <a:bodyPr rtlCol="0">
            <a:normAutofit fontScale="2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	</a:t>
            </a:r>
            <a:r>
              <a:rPr lang="ru-RU" sz="7400" b="1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Весьма интересным фактом, установленным в результате экспериментов, является следующий: испытуемые, решающие задачи наиболее успешно, тратят относительно больше времени на планирование, выбор стратегии и кодирование условий задачи и очень мало – на ее исполнение (операции с информацией). </a:t>
            </a:r>
          </a:p>
          <a:p>
            <a:pPr algn="ctr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sz="7400" b="1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	Главным фактором, который всплывает в аргументации </a:t>
            </a:r>
            <a:r>
              <a:rPr lang="ru-RU" sz="7400" b="1" kern="12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Стернберга</a:t>
            </a:r>
            <a:r>
              <a:rPr lang="ru-RU" sz="7400" b="1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, является фактор внимания. Он постоянно подчеркивает важность распределения ресурсов внимания относительно важных и неважных этапов задачи, а также значения контроля над процессом решения. Например, дети ошибаются при счете предметов чаще всего потому, что считают некоторые предметы дважды, что </a:t>
            </a:r>
            <a:r>
              <a:rPr lang="ru-RU" sz="7400" b="1" kern="12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Стернберг</a:t>
            </a:r>
            <a:r>
              <a:rPr lang="ru-RU" sz="7400" b="1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 объясняет потерей контроля над решением задачи.</a:t>
            </a:r>
            <a:endParaRPr lang="ru-RU" sz="7400" b="1" kern="12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noFill/>
          <a:ln/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kern="1200" dirty="0"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b="1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Стернберг</a:t>
            </a:r>
            <a:r>
              <a:rPr lang="ru-RU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, исследуя обычных и интеллектуально одаренных детей, выявил, что способность к индивидуальному </a:t>
            </a:r>
            <a:r>
              <a:rPr lang="ru-RU" b="1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инсайту</a:t>
            </a:r>
            <a:r>
              <a:rPr lang="ru-RU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присуща именно одаренным, вместе с тем подсказки улучшают процесс решения задач обычными детьми, но мало влияют на продуктивность работы одаренных детей. </a:t>
            </a:r>
            <a:endParaRPr lang="ru-RU" b="1" kern="1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	</a:t>
            </a:r>
            <a:r>
              <a:rPr lang="ru-RU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Из этого следует, по </a:t>
            </a:r>
            <a:r>
              <a:rPr lang="ru-RU" b="1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Стернбергу</a:t>
            </a:r>
            <a:r>
              <a:rPr lang="ru-RU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, что одаренные дети более способны проявляться с новыми задачами и, добавим, делать это совершенно самостоятельно С успешностью решения новых задач </a:t>
            </a:r>
            <a:r>
              <a:rPr lang="ru-RU" b="1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коррелирует</a:t>
            </a:r>
            <a:r>
              <a:rPr lang="ru-RU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и способность к автоматизации интеллектуальных навыков.</a:t>
            </a:r>
            <a:endParaRPr lang="ru-RU" b="1" kern="1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488824-CCD7-4844-B8C5-819728B3B0CD}"/>
</file>

<file path=customXml/itemProps2.xml><?xml version="1.0" encoding="utf-8"?>
<ds:datastoreItem xmlns:ds="http://schemas.openxmlformats.org/officeDocument/2006/customXml" ds:itemID="{74B4A22F-6775-4617-BBF2-CDCCCCD25F85}"/>
</file>

<file path=customXml/itemProps3.xml><?xml version="1.0" encoding="utf-8"?>
<ds:datastoreItem xmlns:ds="http://schemas.openxmlformats.org/officeDocument/2006/customXml" ds:itemID="{B3460452-E1F7-4CDD-AF06-FA5DA8BD68B8}"/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211</TotalTime>
  <Words>396</Words>
  <Application>Microsoft Office PowerPoint</Application>
  <PresentationFormat>Экран (4:3)</PresentationFormat>
  <Paragraphs>72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Calibri</vt:lpstr>
      <vt:lpstr>Arial</vt:lpstr>
      <vt:lpstr>Tahoma</vt:lpstr>
      <vt:lpstr>Times New Roman</vt:lpstr>
      <vt:lpstr>Wingdings</vt:lpstr>
      <vt:lpstr>Океан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   Функции:                   Уровни:  </vt:lpstr>
      <vt:lpstr> Формы:                        Сферы:  </vt:lpstr>
      <vt:lpstr>Слайд 20</vt:lpstr>
      <vt:lpstr>Слайд 21</vt:lpstr>
      <vt:lpstr>Cпасибо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User</cp:lastModifiedBy>
  <cp:revision>28</cp:revision>
  <dcterms:created xsi:type="dcterms:W3CDTF">2014-02-04T15:53:04Z</dcterms:created>
  <dcterms:modified xsi:type="dcterms:W3CDTF">2014-02-05T17:58:40Z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